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3" r:id="rId3"/>
    <p:sldId id="257" r:id="rId4"/>
    <p:sldId id="260" r:id="rId5"/>
    <p:sldId id="279" r:id="rId6"/>
    <p:sldId id="280" r:id="rId7"/>
    <p:sldId id="281" r:id="rId8"/>
    <p:sldId id="294" r:id="rId9"/>
    <p:sldId id="263" r:id="rId10"/>
    <p:sldId id="329" r:id="rId11"/>
    <p:sldId id="326" r:id="rId12"/>
    <p:sldId id="330" r:id="rId13"/>
    <p:sldId id="331" r:id="rId14"/>
    <p:sldId id="332" r:id="rId15"/>
    <p:sldId id="270" r:id="rId16"/>
    <p:sldId id="327" r:id="rId17"/>
    <p:sldId id="328" r:id="rId18"/>
    <p:sldId id="333" r:id="rId19"/>
    <p:sldId id="295" r:id="rId20"/>
    <p:sldId id="296" r:id="rId21"/>
    <p:sldId id="297" r:id="rId22"/>
    <p:sldId id="298" r:id="rId23"/>
    <p:sldId id="299" r:id="rId24"/>
    <p:sldId id="300" r:id="rId25"/>
    <p:sldId id="315" r:id="rId26"/>
    <p:sldId id="316" r:id="rId27"/>
    <p:sldId id="317" r:id="rId28"/>
    <p:sldId id="319" r:id="rId29"/>
    <p:sldId id="320" r:id="rId30"/>
    <p:sldId id="272" r:id="rId3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3F0683-1F0B-486F-B8A2-19D00088BD13}" v="86" dt="2019-04-10T20:32:38.6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26" autoAdjust="0"/>
    <p:restoredTop sz="94660"/>
  </p:normalViewPr>
  <p:slideViewPr>
    <p:cSldViewPr snapToGrid="0">
      <p:cViewPr varScale="1">
        <p:scale>
          <a:sx n="87" d="100"/>
          <a:sy n="87" d="100"/>
        </p:scale>
        <p:origin x="425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Castel-Branco" userId="2afc2d1b1ba7fe10" providerId="LiveId" clId="{6945C6BC-28B6-4FDA-B5F5-FCE823E34037}"/>
    <pc:docChg chg="undo custSel addSld delSld modSld sldOrd">
      <pc:chgData name="Carlos Castel-Branco" userId="2afc2d1b1ba7fe10" providerId="LiveId" clId="{6945C6BC-28B6-4FDA-B5F5-FCE823E34037}" dt="2019-04-10T17:16:56.542" v="5920" actId="20577"/>
      <pc:docMkLst>
        <pc:docMk/>
      </pc:docMkLst>
      <pc:sldChg chg="modSp">
        <pc:chgData name="Carlos Castel-Branco" userId="2afc2d1b1ba7fe10" providerId="LiveId" clId="{6945C6BC-28B6-4FDA-B5F5-FCE823E34037}" dt="2019-04-10T12:24:45.755" v="88" actId="20577"/>
        <pc:sldMkLst>
          <pc:docMk/>
          <pc:sldMk cId="257589083" sldId="256"/>
        </pc:sldMkLst>
        <pc:spChg chg="mod">
          <ac:chgData name="Carlos Castel-Branco" userId="2afc2d1b1ba7fe10" providerId="LiveId" clId="{6945C6BC-28B6-4FDA-B5F5-FCE823E34037}" dt="2019-04-10T12:24:45.755" v="88" actId="20577"/>
          <ac:spMkLst>
            <pc:docMk/>
            <pc:sldMk cId="257589083" sldId="256"/>
            <ac:spMk id="2" creationId="{F0D44F0B-0387-4105-BBC2-C12053F579DA}"/>
          </ac:spMkLst>
        </pc:spChg>
      </pc:sldChg>
      <pc:sldChg chg="modSp">
        <pc:chgData name="Carlos Castel-Branco" userId="2afc2d1b1ba7fe10" providerId="LiveId" clId="{6945C6BC-28B6-4FDA-B5F5-FCE823E34037}" dt="2019-04-10T16:01:29.758" v="1364" actId="20577"/>
        <pc:sldMkLst>
          <pc:docMk/>
          <pc:sldMk cId="1264876622" sldId="257"/>
        </pc:sldMkLst>
        <pc:spChg chg="mod">
          <ac:chgData name="Carlos Castel-Branco" userId="2afc2d1b1ba7fe10" providerId="LiveId" clId="{6945C6BC-28B6-4FDA-B5F5-FCE823E34037}" dt="2019-04-10T15:55:13.025" v="674" actId="20577"/>
          <ac:spMkLst>
            <pc:docMk/>
            <pc:sldMk cId="1264876622" sldId="257"/>
            <ac:spMk id="2" creationId="{D6CFCCC5-358C-44A3-9F1F-4DD0CCB471EF}"/>
          </ac:spMkLst>
        </pc:spChg>
        <pc:spChg chg="mod">
          <ac:chgData name="Carlos Castel-Branco" userId="2afc2d1b1ba7fe10" providerId="LiveId" clId="{6945C6BC-28B6-4FDA-B5F5-FCE823E34037}" dt="2019-04-10T16:01:29.758" v="1364" actId="20577"/>
          <ac:spMkLst>
            <pc:docMk/>
            <pc:sldMk cId="1264876622" sldId="257"/>
            <ac:spMk id="3" creationId="{447DE0E9-CDDA-4698-A676-4A265F66A5B6}"/>
          </ac:spMkLst>
        </pc:spChg>
      </pc:sldChg>
      <pc:sldChg chg="add del">
        <pc:chgData name="Carlos Castel-Branco" userId="2afc2d1b1ba7fe10" providerId="LiveId" clId="{6945C6BC-28B6-4FDA-B5F5-FCE823E34037}" dt="2019-04-10T17:15:30.772" v="5729" actId="2696"/>
        <pc:sldMkLst>
          <pc:docMk/>
          <pc:sldMk cId="1916543285" sldId="259"/>
        </pc:sldMkLst>
      </pc:sldChg>
      <pc:sldChg chg="modSp ord">
        <pc:chgData name="Carlos Castel-Branco" userId="2afc2d1b1ba7fe10" providerId="LiveId" clId="{6945C6BC-28B6-4FDA-B5F5-FCE823E34037}" dt="2019-04-10T16:13:12.825" v="2203" actId="20577"/>
        <pc:sldMkLst>
          <pc:docMk/>
          <pc:sldMk cId="276512699" sldId="260"/>
        </pc:sldMkLst>
        <pc:spChg chg="mod">
          <ac:chgData name="Carlos Castel-Branco" userId="2afc2d1b1ba7fe10" providerId="LiveId" clId="{6945C6BC-28B6-4FDA-B5F5-FCE823E34037}" dt="2019-04-10T16:03:26.176" v="1442"/>
          <ac:spMkLst>
            <pc:docMk/>
            <pc:sldMk cId="276512699" sldId="260"/>
            <ac:spMk id="2" creationId="{D6CFCCC5-358C-44A3-9F1F-4DD0CCB471EF}"/>
          </ac:spMkLst>
        </pc:spChg>
        <pc:spChg chg="mod">
          <ac:chgData name="Carlos Castel-Branco" userId="2afc2d1b1ba7fe10" providerId="LiveId" clId="{6945C6BC-28B6-4FDA-B5F5-FCE823E34037}" dt="2019-04-10T16:13:12.825" v="2203" actId="20577"/>
          <ac:spMkLst>
            <pc:docMk/>
            <pc:sldMk cId="276512699" sldId="260"/>
            <ac:spMk id="3" creationId="{447DE0E9-CDDA-4698-A676-4A265F66A5B6}"/>
          </ac:spMkLst>
        </pc:spChg>
      </pc:sldChg>
      <pc:sldChg chg="del">
        <pc:chgData name="Carlos Castel-Branco" userId="2afc2d1b1ba7fe10" providerId="LiveId" clId="{6945C6BC-28B6-4FDA-B5F5-FCE823E34037}" dt="2019-04-10T16:57:47.426" v="4926" actId="2696"/>
        <pc:sldMkLst>
          <pc:docMk/>
          <pc:sldMk cId="724670555" sldId="261"/>
        </pc:sldMkLst>
      </pc:sldChg>
      <pc:sldChg chg="del">
        <pc:chgData name="Carlos Castel-Branco" userId="2afc2d1b1ba7fe10" providerId="LiveId" clId="{6945C6BC-28B6-4FDA-B5F5-FCE823E34037}" dt="2019-04-10T17:15:31.716" v="5730" actId="2696"/>
        <pc:sldMkLst>
          <pc:docMk/>
          <pc:sldMk cId="2323074821" sldId="262"/>
        </pc:sldMkLst>
      </pc:sldChg>
      <pc:sldChg chg="modSp add del ord">
        <pc:chgData name="Carlos Castel-Branco" userId="2afc2d1b1ba7fe10" providerId="LiveId" clId="{6945C6BC-28B6-4FDA-B5F5-FCE823E34037}" dt="2019-04-10T17:02:24.144" v="5075" actId="16480"/>
        <pc:sldMkLst>
          <pc:docMk/>
          <pc:sldMk cId="2905653018" sldId="263"/>
        </pc:sldMkLst>
        <pc:spChg chg="mod">
          <ac:chgData name="Carlos Castel-Branco" userId="2afc2d1b1ba7fe10" providerId="LiveId" clId="{6945C6BC-28B6-4FDA-B5F5-FCE823E34037}" dt="2019-04-10T17:00:59.206" v="5073" actId="27636"/>
          <ac:spMkLst>
            <pc:docMk/>
            <pc:sldMk cId="2905653018" sldId="263"/>
            <ac:spMk id="2" creationId="{D6CFCCC5-358C-44A3-9F1F-4DD0CCB471EF}"/>
          </ac:spMkLst>
        </pc:spChg>
        <pc:picChg chg="mod">
          <ac:chgData name="Carlos Castel-Branco" userId="2afc2d1b1ba7fe10" providerId="LiveId" clId="{6945C6BC-28B6-4FDA-B5F5-FCE823E34037}" dt="2019-04-10T17:02:24.144" v="5075" actId="16480"/>
          <ac:picMkLst>
            <pc:docMk/>
            <pc:sldMk cId="2905653018" sldId="263"/>
            <ac:picMk id="5" creationId="{5D8EA8DF-9836-4B49-9AB3-A03FBCA21408}"/>
          </ac:picMkLst>
        </pc:picChg>
      </pc:sldChg>
      <pc:sldChg chg="modSp">
        <pc:chgData name="Carlos Castel-Branco" userId="2afc2d1b1ba7fe10" providerId="LiveId" clId="{6945C6BC-28B6-4FDA-B5F5-FCE823E34037}" dt="2019-04-10T15:54:04.337" v="558" actId="20577"/>
        <pc:sldMkLst>
          <pc:docMk/>
          <pc:sldMk cId="2067660883" sldId="273"/>
        </pc:sldMkLst>
        <pc:spChg chg="mod">
          <ac:chgData name="Carlos Castel-Branco" userId="2afc2d1b1ba7fe10" providerId="LiveId" clId="{6945C6BC-28B6-4FDA-B5F5-FCE823E34037}" dt="2019-04-10T15:54:04.337" v="558" actId="20577"/>
          <ac:spMkLst>
            <pc:docMk/>
            <pc:sldMk cId="2067660883" sldId="273"/>
            <ac:spMk id="3" creationId="{447DE0E9-CDDA-4698-A676-4A265F66A5B6}"/>
          </ac:spMkLst>
        </pc:spChg>
      </pc:sldChg>
      <pc:sldChg chg="modSp del">
        <pc:chgData name="Carlos Castel-Branco" userId="2afc2d1b1ba7fe10" providerId="LiveId" clId="{6945C6BC-28B6-4FDA-B5F5-FCE823E34037}" dt="2019-04-10T16:57:10.346" v="4911" actId="2696"/>
        <pc:sldMkLst>
          <pc:docMk/>
          <pc:sldMk cId="2017389519" sldId="275"/>
        </pc:sldMkLst>
        <pc:spChg chg="mod">
          <ac:chgData name="Carlos Castel-Branco" userId="2afc2d1b1ba7fe10" providerId="LiveId" clId="{6945C6BC-28B6-4FDA-B5F5-FCE823E34037}" dt="2019-04-10T16:03:16.298" v="1441"/>
          <ac:spMkLst>
            <pc:docMk/>
            <pc:sldMk cId="2017389519" sldId="275"/>
            <ac:spMk id="2" creationId="{C7DCCB47-FB3F-46C2-9013-36BAB5DB2E38}"/>
          </ac:spMkLst>
        </pc:spChg>
        <pc:spChg chg="mod">
          <ac:chgData name="Carlos Castel-Branco" userId="2afc2d1b1ba7fe10" providerId="LiveId" clId="{6945C6BC-28B6-4FDA-B5F5-FCE823E34037}" dt="2019-04-10T16:02:42.295" v="1438" actId="20577"/>
          <ac:spMkLst>
            <pc:docMk/>
            <pc:sldMk cId="2017389519" sldId="275"/>
            <ac:spMk id="3" creationId="{23994E0F-C711-4B94-8981-79E18D3A991D}"/>
          </ac:spMkLst>
        </pc:spChg>
      </pc:sldChg>
      <pc:sldChg chg="add del">
        <pc:chgData name="Carlos Castel-Branco" userId="2afc2d1b1ba7fe10" providerId="LiveId" clId="{6945C6BC-28B6-4FDA-B5F5-FCE823E34037}" dt="2019-04-10T16:57:43.331" v="4924" actId="2696"/>
        <pc:sldMkLst>
          <pc:docMk/>
          <pc:sldMk cId="698276727" sldId="276"/>
        </pc:sldMkLst>
      </pc:sldChg>
      <pc:sldChg chg="add del">
        <pc:chgData name="Carlos Castel-Branco" userId="2afc2d1b1ba7fe10" providerId="LiveId" clId="{6945C6BC-28B6-4FDA-B5F5-FCE823E34037}" dt="2019-04-10T16:57:46.159" v="4925" actId="2696"/>
        <pc:sldMkLst>
          <pc:docMk/>
          <pc:sldMk cId="3791100092" sldId="277"/>
        </pc:sldMkLst>
      </pc:sldChg>
      <pc:sldChg chg="del">
        <pc:chgData name="Carlos Castel-Branco" userId="2afc2d1b1ba7fe10" providerId="LiveId" clId="{6945C6BC-28B6-4FDA-B5F5-FCE823E34037}" dt="2019-04-10T16:57:48.347" v="4927" actId="2696"/>
        <pc:sldMkLst>
          <pc:docMk/>
          <pc:sldMk cId="17899109" sldId="278"/>
        </pc:sldMkLst>
      </pc:sldChg>
      <pc:sldChg chg="modSp">
        <pc:chgData name="Carlos Castel-Branco" userId="2afc2d1b1ba7fe10" providerId="LiveId" clId="{6945C6BC-28B6-4FDA-B5F5-FCE823E34037}" dt="2019-04-10T16:20:20.209" v="2965" actId="20577"/>
        <pc:sldMkLst>
          <pc:docMk/>
          <pc:sldMk cId="2494973218" sldId="279"/>
        </pc:sldMkLst>
        <pc:spChg chg="mod">
          <ac:chgData name="Carlos Castel-Branco" userId="2afc2d1b1ba7fe10" providerId="LiveId" clId="{6945C6BC-28B6-4FDA-B5F5-FCE823E34037}" dt="2019-04-10T16:20:20.209" v="2965" actId="20577"/>
          <ac:spMkLst>
            <pc:docMk/>
            <pc:sldMk cId="2494973218" sldId="279"/>
            <ac:spMk id="3" creationId="{447DE0E9-CDDA-4698-A676-4A265F66A5B6}"/>
          </ac:spMkLst>
        </pc:spChg>
      </pc:sldChg>
      <pc:sldChg chg="modSp">
        <pc:chgData name="Carlos Castel-Branco" userId="2afc2d1b1ba7fe10" providerId="LiveId" clId="{6945C6BC-28B6-4FDA-B5F5-FCE823E34037}" dt="2019-04-10T16:35:35.832" v="4049" actId="20577"/>
        <pc:sldMkLst>
          <pc:docMk/>
          <pc:sldMk cId="533556882" sldId="280"/>
        </pc:sldMkLst>
        <pc:spChg chg="mod">
          <ac:chgData name="Carlos Castel-Branco" userId="2afc2d1b1ba7fe10" providerId="LiveId" clId="{6945C6BC-28B6-4FDA-B5F5-FCE823E34037}" dt="2019-04-10T16:21:09.688" v="3015" actId="20577"/>
          <ac:spMkLst>
            <pc:docMk/>
            <pc:sldMk cId="533556882" sldId="280"/>
            <ac:spMk id="2" creationId="{D6CFCCC5-358C-44A3-9F1F-4DD0CCB471EF}"/>
          </ac:spMkLst>
        </pc:spChg>
        <pc:spChg chg="mod">
          <ac:chgData name="Carlos Castel-Branco" userId="2afc2d1b1ba7fe10" providerId="LiveId" clId="{6945C6BC-28B6-4FDA-B5F5-FCE823E34037}" dt="2019-04-10T16:35:35.832" v="4049" actId="20577"/>
          <ac:spMkLst>
            <pc:docMk/>
            <pc:sldMk cId="533556882" sldId="280"/>
            <ac:spMk id="3" creationId="{447DE0E9-CDDA-4698-A676-4A265F66A5B6}"/>
          </ac:spMkLst>
        </pc:spChg>
      </pc:sldChg>
      <pc:sldChg chg="modSp">
        <pc:chgData name="Carlos Castel-Branco" userId="2afc2d1b1ba7fe10" providerId="LiveId" clId="{6945C6BC-28B6-4FDA-B5F5-FCE823E34037}" dt="2019-04-10T16:40:35.442" v="4800" actId="20577"/>
        <pc:sldMkLst>
          <pc:docMk/>
          <pc:sldMk cId="4117339539" sldId="281"/>
        </pc:sldMkLst>
        <pc:spChg chg="mod">
          <ac:chgData name="Carlos Castel-Branco" userId="2afc2d1b1ba7fe10" providerId="LiveId" clId="{6945C6BC-28B6-4FDA-B5F5-FCE823E34037}" dt="2019-04-10T16:40:35.442" v="4800" actId="20577"/>
          <ac:spMkLst>
            <pc:docMk/>
            <pc:sldMk cId="4117339539" sldId="281"/>
            <ac:spMk id="3" creationId="{447DE0E9-CDDA-4698-A676-4A265F66A5B6}"/>
          </ac:spMkLst>
        </pc:spChg>
      </pc:sldChg>
      <pc:sldChg chg="del">
        <pc:chgData name="Carlos Castel-Branco" userId="2afc2d1b1ba7fe10" providerId="LiveId" clId="{6945C6BC-28B6-4FDA-B5F5-FCE823E34037}" dt="2019-04-10T16:52:32.081" v="4879" actId="2696"/>
        <pc:sldMkLst>
          <pc:docMk/>
          <pc:sldMk cId="2941006079" sldId="286"/>
        </pc:sldMkLst>
      </pc:sldChg>
      <pc:sldChg chg="del">
        <pc:chgData name="Carlos Castel-Branco" userId="2afc2d1b1ba7fe10" providerId="LiveId" clId="{6945C6BC-28B6-4FDA-B5F5-FCE823E34037}" dt="2019-04-10T16:54:18.270" v="4894" actId="2696"/>
        <pc:sldMkLst>
          <pc:docMk/>
          <pc:sldMk cId="1148913579" sldId="287"/>
        </pc:sldMkLst>
      </pc:sldChg>
      <pc:sldChg chg="del">
        <pc:chgData name="Carlos Castel-Branco" userId="2afc2d1b1ba7fe10" providerId="LiveId" clId="{6945C6BC-28B6-4FDA-B5F5-FCE823E34037}" dt="2019-04-10T16:55:13.706" v="4898" actId="2696"/>
        <pc:sldMkLst>
          <pc:docMk/>
          <pc:sldMk cId="4145104816" sldId="288"/>
        </pc:sldMkLst>
      </pc:sldChg>
      <pc:sldChg chg="del">
        <pc:chgData name="Carlos Castel-Branco" userId="2afc2d1b1ba7fe10" providerId="LiveId" clId="{6945C6BC-28B6-4FDA-B5F5-FCE823E34037}" dt="2019-04-10T16:56:37.019" v="4905" actId="2696"/>
        <pc:sldMkLst>
          <pc:docMk/>
          <pc:sldMk cId="2570686003" sldId="290"/>
        </pc:sldMkLst>
      </pc:sldChg>
      <pc:sldChg chg="del">
        <pc:chgData name="Carlos Castel-Branco" userId="2afc2d1b1ba7fe10" providerId="LiveId" clId="{6945C6BC-28B6-4FDA-B5F5-FCE823E34037}" dt="2019-04-10T16:57:08.129" v="4910" actId="2696"/>
        <pc:sldMkLst>
          <pc:docMk/>
          <pc:sldMk cId="1177791364" sldId="291"/>
        </pc:sldMkLst>
      </pc:sldChg>
      <pc:sldChg chg="del">
        <pc:chgData name="Carlos Castel-Branco" userId="2afc2d1b1ba7fe10" providerId="LiveId" clId="{6945C6BC-28B6-4FDA-B5F5-FCE823E34037}" dt="2019-04-10T16:52:29.003" v="4878" actId="2696"/>
        <pc:sldMkLst>
          <pc:docMk/>
          <pc:sldMk cId="3037197829" sldId="293"/>
        </pc:sldMkLst>
      </pc:sldChg>
      <pc:sldChg chg="modSp">
        <pc:chgData name="Carlos Castel-Branco" userId="2afc2d1b1ba7fe10" providerId="LiveId" clId="{6945C6BC-28B6-4FDA-B5F5-FCE823E34037}" dt="2019-04-10T16:50:09.831" v="4863" actId="27636"/>
        <pc:sldMkLst>
          <pc:docMk/>
          <pc:sldMk cId="70748585" sldId="294"/>
        </pc:sldMkLst>
        <pc:spChg chg="mod">
          <ac:chgData name="Carlos Castel-Branco" userId="2afc2d1b1ba7fe10" providerId="LiveId" clId="{6945C6BC-28B6-4FDA-B5F5-FCE823E34037}" dt="2019-04-10T16:44:00.143" v="4808"/>
          <ac:spMkLst>
            <pc:docMk/>
            <pc:sldMk cId="70748585" sldId="294"/>
            <ac:spMk id="2" creationId="{D6CFCCC5-358C-44A3-9F1F-4DD0CCB471EF}"/>
          </ac:spMkLst>
        </pc:spChg>
        <pc:spChg chg="mod">
          <ac:chgData name="Carlos Castel-Branco" userId="2afc2d1b1ba7fe10" providerId="LiveId" clId="{6945C6BC-28B6-4FDA-B5F5-FCE823E34037}" dt="2019-04-10T16:50:09.831" v="4863" actId="27636"/>
          <ac:spMkLst>
            <pc:docMk/>
            <pc:sldMk cId="70748585" sldId="294"/>
            <ac:spMk id="3" creationId="{447DE0E9-CDDA-4698-A676-4A265F66A5B6}"/>
          </ac:spMkLst>
        </pc:spChg>
      </pc:sldChg>
      <pc:sldChg chg="modSp add">
        <pc:chgData name="Carlos Castel-Branco" userId="2afc2d1b1ba7fe10" providerId="LiveId" clId="{6945C6BC-28B6-4FDA-B5F5-FCE823E34037}" dt="2019-04-10T16:54:08.692" v="4893" actId="20577"/>
        <pc:sldMkLst>
          <pc:docMk/>
          <pc:sldMk cId="1663230595" sldId="295"/>
        </pc:sldMkLst>
        <pc:spChg chg="mod">
          <ac:chgData name="Carlos Castel-Branco" userId="2afc2d1b1ba7fe10" providerId="LiveId" clId="{6945C6BC-28B6-4FDA-B5F5-FCE823E34037}" dt="2019-04-10T16:44:03.375" v="4809"/>
          <ac:spMkLst>
            <pc:docMk/>
            <pc:sldMk cId="1663230595" sldId="295"/>
            <ac:spMk id="2" creationId="{D6CFCCC5-358C-44A3-9F1F-4DD0CCB471EF}"/>
          </ac:spMkLst>
        </pc:spChg>
        <pc:spChg chg="mod">
          <ac:chgData name="Carlos Castel-Branco" userId="2afc2d1b1ba7fe10" providerId="LiveId" clId="{6945C6BC-28B6-4FDA-B5F5-FCE823E34037}" dt="2019-04-10T16:54:08.692" v="4893" actId="20577"/>
          <ac:spMkLst>
            <pc:docMk/>
            <pc:sldMk cId="1663230595" sldId="295"/>
            <ac:spMk id="3" creationId="{447DE0E9-CDDA-4698-A676-4A265F66A5B6}"/>
          </ac:spMkLst>
        </pc:spChg>
      </pc:sldChg>
      <pc:sldChg chg="modSp add">
        <pc:chgData name="Carlos Castel-Branco" userId="2afc2d1b1ba7fe10" providerId="LiveId" clId="{6945C6BC-28B6-4FDA-B5F5-FCE823E34037}" dt="2019-04-10T16:54:49.659" v="4897" actId="20577"/>
        <pc:sldMkLst>
          <pc:docMk/>
          <pc:sldMk cId="873656023" sldId="296"/>
        </pc:sldMkLst>
        <pc:spChg chg="mod">
          <ac:chgData name="Carlos Castel-Branco" userId="2afc2d1b1ba7fe10" providerId="LiveId" clId="{6945C6BC-28B6-4FDA-B5F5-FCE823E34037}" dt="2019-04-10T16:44:07.427" v="4810"/>
          <ac:spMkLst>
            <pc:docMk/>
            <pc:sldMk cId="873656023" sldId="296"/>
            <ac:spMk id="2" creationId="{D6CFCCC5-358C-44A3-9F1F-4DD0CCB471EF}"/>
          </ac:spMkLst>
        </pc:spChg>
        <pc:spChg chg="mod">
          <ac:chgData name="Carlos Castel-Branco" userId="2afc2d1b1ba7fe10" providerId="LiveId" clId="{6945C6BC-28B6-4FDA-B5F5-FCE823E34037}" dt="2019-04-10T16:54:49.659" v="4897" actId="20577"/>
          <ac:spMkLst>
            <pc:docMk/>
            <pc:sldMk cId="873656023" sldId="296"/>
            <ac:spMk id="3" creationId="{447DE0E9-CDDA-4698-A676-4A265F66A5B6}"/>
          </ac:spMkLst>
        </pc:spChg>
      </pc:sldChg>
      <pc:sldChg chg="modSp add">
        <pc:chgData name="Carlos Castel-Branco" userId="2afc2d1b1ba7fe10" providerId="LiveId" clId="{6945C6BC-28B6-4FDA-B5F5-FCE823E34037}" dt="2019-04-10T16:56:25.219" v="4904" actId="20577"/>
        <pc:sldMkLst>
          <pc:docMk/>
          <pc:sldMk cId="2445847684" sldId="297"/>
        </pc:sldMkLst>
        <pc:spChg chg="mod">
          <ac:chgData name="Carlos Castel-Branco" userId="2afc2d1b1ba7fe10" providerId="LiveId" clId="{6945C6BC-28B6-4FDA-B5F5-FCE823E34037}" dt="2019-04-10T16:44:11.628" v="4811"/>
          <ac:spMkLst>
            <pc:docMk/>
            <pc:sldMk cId="2445847684" sldId="297"/>
            <ac:spMk id="2" creationId="{D6CFCCC5-358C-44A3-9F1F-4DD0CCB471EF}"/>
          </ac:spMkLst>
        </pc:spChg>
        <pc:spChg chg="mod">
          <ac:chgData name="Carlos Castel-Branco" userId="2afc2d1b1ba7fe10" providerId="LiveId" clId="{6945C6BC-28B6-4FDA-B5F5-FCE823E34037}" dt="2019-04-10T16:56:25.219" v="4904" actId="20577"/>
          <ac:spMkLst>
            <pc:docMk/>
            <pc:sldMk cId="2445847684" sldId="297"/>
            <ac:spMk id="3" creationId="{447DE0E9-CDDA-4698-A676-4A265F66A5B6}"/>
          </ac:spMkLst>
        </pc:spChg>
      </pc:sldChg>
      <pc:sldChg chg="modSp add">
        <pc:chgData name="Carlos Castel-Branco" userId="2afc2d1b1ba7fe10" providerId="LiveId" clId="{6945C6BC-28B6-4FDA-B5F5-FCE823E34037}" dt="2019-04-10T16:56:57.815" v="4908" actId="20577"/>
        <pc:sldMkLst>
          <pc:docMk/>
          <pc:sldMk cId="1656565490" sldId="298"/>
        </pc:sldMkLst>
        <pc:spChg chg="mod">
          <ac:chgData name="Carlos Castel-Branco" userId="2afc2d1b1ba7fe10" providerId="LiveId" clId="{6945C6BC-28B6-4FDA-B5F5-FCE823E34037}" dt="2019-04-10T16:44:15.721" v="4812"/>
          <ac:spMkLst>
            <pc:docMk/>
            <pc:sldMk cId="1656565490" sldId="298"/>
            <ac:spMk id="2" creationId="{D6CFCCC5-358C-44A3-9F1F-4DD0CCB471EF}"/>
          </ac:spMkLst>
        </pc:spChg>
        <pc:spChg chg="mod">
          <ac:chgData name="Carlos Castel-Branco" userId="2afc2d1b1ba7fe10" providerId="LiveId" clId="{6945C6BC-28B6-4FDA-B5F5-FCE823E34037}" dt="2019-04-10T16:56:57.815" v="4908" actId="20577"/>
          <ac:spMkLst>
            <pc:docMk/>
            <pc:sldMk cId="1656565490" sldId="298"/>
            <ac:spMk id="3" creationId="{447DE0E9-CDDA-4698-A676-4A265F66A5B6}"/>
          </ac:spMkLst>
        </pc:spChg>
      </pc:sldChg>
      <pc:sldChg chg="modSp add ord">
        <pc:chgData name="Carlos Castel-Branco" userId="2afc2d1b1ba7fe10" providerId="LiveId" clId="{6945C6BC-28B6-4FDA-B5F5-FCE823E34037}" dt="2019-04-10T17:09:02.832" v="5607" actId="20577"/>
        <pc:sldMkLst>
          <pc:docMk/>
          <pc:sldMk cId="1539763741" sldId="299"/>
        </pc:sldMkLst>
        <pc:spChg chg="mod">
          <ac:chgData name="Carlos Castel-Branco" userId="2afc2d1b1ba7fe10" providerId="LiveId" clId="{6945C6BC-28B6-4FDA-B5F5-FCE823E34037}" dt="2019-04-10T17:04:01.988" v="5147" actId="20577"/>
          <ac:spMkLst>
            <pc:docMk/>
            <pc:sldMk cId="1539763741" sldId="299"/>
            <ac:spMk id="2" creationId="{D6CFCCC5-358C-44A3-9F1F-4DD0CCB471EF}"/>
          </ac:spMkLst>
        </pc:spChg>
        <pc:spChg chg="mod">
          <ac:chgData name="Carlos Castel-Branco" userId="2afc2d1b1ba7fe10" providerId="LiveId" clId="{6945C6BC-28B6-4FDA-B5F5-FCE823E34037}" dt="2019-04-10T17:09:02.832" v="5607" actId="20577"/>
          <ac:spMkLst>
            <pc:docMk/>
            <pc:sldMk cId="1539763741" sldId="299"/>
            <ac:spMk id="3" creationId="{447DE0E9-CDDA-4698-A676-4A265F66A5B6}"/>
          </ac:spMkLst>
        </pc:spChg>
      </pc:sldChg>
      <pc:sldChg chg="modSp add">
        <pc:chgData name="Carlos Castel-Branco" userId="2afc2d1b1ba7fe10" providerId="LiveId" clId="{6945C6BC-28B6-4FDA-B5F5-FCE823E34037}" dt="2019-04-10T17:16:56.542" v="5920" actId="20577"/>
        <pc:sldMkLst>
          <pc:docMk/>
          <pc:sldMk cId="391675437" sldId="300"/>
        </pc:sldMkLst>
        <pc:spChg chg="mod">
          <ac:chgData name="Carlos Castel-Branco" userId="2afc2d1b1ba7fe10" providerId="LiveId" clId="{6945C6BC-28B6-4FDA-B5F5-FCE823E34037}" dt="2019-04-10T17:10:15.846" v="5722" actId="20577"/>
          <ac:spMkLst>
            <pc:docMk/>
            <pc:sldMk cId="391675437" sldId="300"/>
            <ac:spMk id="2" creationId="{D6CFCCC5-358C-44A3-9F1F-4DD0CCB471EF}"/>
          </ac:spMkLst>
        </pc:spChg>
        <pc:spChg chg="mod">
          <ac:chgData name="Carlos Castel-Branco" userId="2afc2d1b1ba7fe10" providerId="LiveId" clId="{6945C6BC-28B6-4FDA-B5F5-FCE823E34037}" dt="2019-04-10T17:16:56.542" v="5920" actId="20577"/>
          <ac:spMkLst>
            <pc:docMk/>
            <pc:sldMk cId="391675437" sldId="300"/>
            <ac:spMk id="3" creationId="{447DE0E9-CDDA-4698-A676-4A265F66A5B6}"/>
          </ac:spMkLst>
        </pc:spChg>
      </pc:sldChg>
      <pc:sldChg chg="del">
        <pc:chgData name="Carlos Castel-Branco" userId="2afc2d1b1ba7fe10" providerId="LiveId" clId="{6945C6BC-28B6-4FDA-B5F5-FCE823E34037}" dt="2019-04-10T17:15:02.441" v="5723" actId="2696"/>
        <pc:sldMkLst>
          <pc:docMk/>
          <pc:sldMk cId="1351013535" sldId="315"/>
        </pc:sldMkLst>
      </pc:sldChg>
      <pc:sldChg chg="del">
        <pc:chgData name="Carlos Castel-Branco" userId="2afc2d1b1ba7fe10" providerId="LiveId" clId="{6945C6BC-28B6-4FDA-B5F5-FCE823E34037}" dt="2019-04-10T17:15:02.454" v="5724" actId="2696"/>
        <pc:sldMkLst>
          <pc:docMk/>
          <pc:sldMk cId="3060295704" sldId="316"/>
        </pc:sldMkLst>
      </pc:sldChg>
      <pc:sldChg chg="del">
        <pc:chgData name="Carlos Castel-Branco" userId="2afc2d1b1ba7fe10" providerId="LiveId" clId="{6945C6BC-28B6-4FDA-B5F5-FCE823E34037}" dt="2019-04-10T17:15:02.494" v="5725" actId="2696"/>
        <pc:sldMkLst>
          <pc:docMk/>
          <pc:sldMk cId="2943283946" sldId="317"/>
        </pc:sldMkLst>
      </pc:sldChg>
      <pc:sldChg chg="del">
        <pc:chgData name="Carlos Castel-Branco" userId="2afc2d1b1ba7fe10" providerId="LiveId" clId="{6945C6BC-28B6-4FDA-B5F5-FCE823E34037}" dt="2019-04-10T17:15:02.525" v="5726" actId="2696"/>
        <pc:sldMkLst>
          <pc:docMk/>
          <pc:sldMk cId="343851343" sldId="319"/>
        </pc:sldMkLst>
      </pc:sldChg>
      <pc:sldChg chg="del">
        <pc:chgData name="Carlos Castel-Branco" userId="2afc2d1b1ba7fe10" providerId="LiveId" clId="{6945C6BC-28B6-4FDA-B5F5-FCE823E34037}" dt="2019-04-10T17:15:02.549" v="5727" actId="2696"/>
        <pc:sldMkLst>
          <pc:docMk/>
          <pc:sldMk cId="210279037" sldId="320"/>
        </pc:sldMkLst>
      </pc:sldChg>
      <pc:sldChg chg="ord">
        <pc:chgData name="Carlos Castel-Branco" userId="2afc2d1b1ba7fe10" providerId="LiveId" clId="{6945C6BC-28B6-4FDA-B5F5-FCE823E34037}" dt="2019-04-10T17:03:20.395" v="5076"/>
        <pc:sldMkLst>
          <pc:docMk/>
          <pc:sldMk cId="1769287635" sldId="326"/>
        </pc:sldMkLst>
      </pc:sldChg>
      <pc:sldChg chg="ord">
        <pc:chgData name="Carlos Castel-Branco" userId="2afc2d1b1ba7fe10" providerId="LiveId" clId="{6945C6BC-28B6-4FDA-B5F5-FCE823E34037}" dt="2019-04-10T17:03:20.395" v="5076"/>
        <pc:sldMkLst>
          <pc:docMk/>
          <pc:sldMk cId="4025131915" sldId="329"/>
        </pc:sldMkLst>
      </pc:sldChg>
      <pc:sldChg chg="ord">
        <pc:chgData name="Carlos Castel-Branco" userId="2afc2d1b1ba7fe10" providerId="LiveId" clId="{6945C6BC-28B6-4FDA-B5F5-FCE823E34037}" dt="2019-04-10T17:03:20.395" v="5076"/>
        <pc:sldMkLst>
          <pc:docMk/>
          <pc:sldMk cId="824030531" sldId="330"/>
        </pc:sldMkLst>
      </pc:sldChg>
      <pc:sldChg chg="ord">
        <pc:chgData name="Carlos Castel-Branco" userId="2afc2d1b1ba7fe10" providerId="LiveId" clId="{6945C6BC-28B6-4FDA-B5F5-FCE823E34037}" dt="2019-04-10T17:03:20.395" v="5076"/>
        <pc:sldMkLst>
          <pc:docMk/>
          <pc:sldMk cId="1452191808" sldId="331"/>
        </pc:sldMkLst>
      </pc:sldChg>
      <pc:sldChg chg="ord">
        <pc:chgData name="Carlos Castel-Branco" userId="2afc2d1b1ba7fe10" providerId="LiveId" clId="{6945C6BC-28B6-4FDA-B5F5-FCE823E34037}" dt="2019-04-10T17:03:20.395" v="5076"/>
        <pc:sldMkLst>
          <pc:docMk/>
          <pc:sldMk cId="2608563833" sldId="332"/>
        </pc:sldMkLst>
      </pc:sldChg>
      <pc:sldChg chg="modSp">
        <pc:chgData name="Carlos Castel-Branco" userId="2afc2d1b1ba7fe10" providerId="LiveId" clId="{6945C6BC-28B6-4FDA-B5F5-FCE823E34037}" dt="2019-04-10T16:52:12.800" v="4877" actId="20577"/>
        <pc:sldMkLst>
          <pc:docMk/>
          <pc:sldMk cId="3415467799" sldId="333"/>
        </pc:sldMkLst>
        <pc:spChg chg="mod">
          <ac:chgData name="Carlos Castel-Branco" userId="2afc2d1b1ba7fe10" providerId="LiveId" clId="{6945C6BC-28B6-4FDA-B5F5-FCE823E34037}" dt="2019-04-10T16:52:12.800" v="4877" actId="20577"/>
          <ac:spMkLst>
            <pc:docMk/>
            <pc:sldMk cId="3415467799" sldId="333"/>
            <ac:spMk id="3" creationId="{447DE0E9-CDDA-4698-A676-4A265F66A5B6}"/>
          </ac:spMkLst>
        </pc:spChg>
      </pc:sldChg>
      <pc:sldMasterChg chg="delSldLayout">
        <pc:chgData name="Carlos Castel-Branco" userId="2afc2d1b1ba7fe10" providerId="LiveId" clId="{6945C6BC-28B6-4FDA-B5F5-FCE823E34037}" dt="2019-04-10T17:15:02.564" v="5728" actId="2696"/>
        <pc:sldMasterMkLst>
          <pc:docMk/>
          <pc:sldMasterMk cId="1625235723" sldId="2147483648"/>
        </pc:sldMasterMkLst>
        <pc:sldLayoutChg chg="del">
          <pc:chgData name="Carlos Castel-Branco" userId="2afc2d1b1ba7fe10" providerId="LiveId" clId="{6945C6BC-28B6-4FDA-B5F5-FCE823E34037}" dt="2019-04-10T17:15:02.564" v="5728" actId="2696"/>
          <pc:sldLayoutMkLst>
            <pc:docMk/>
            <pc:sldMasterMk cId="1625235723" sldId="2147483648"/>
            <pc:sldLayoutMk cId="2227118599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27041-BC72-43B1-AD44-CA84EE025DE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03D84-6D70-43F9-8874-1BADD7CD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73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40264-3491-4E1A-952F-4D45F93475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978B912-D638-4FA1-837A-BAA3E51F30B2}" type="slidenum">
              <a:t>15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F942F6-FBBF-4A1A-9E02-1C697BC3C42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6000" y="812520"/>
            <a:ext cx="712727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568B3-D374-4F7A-9D73-91BA78CCD1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FF14F-AF96-4A24-B6D8-B3C44F3E6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AF87A-B9CD-4190-9201-E8E0C6EBC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E4333-B029-4CA6-B280-A1019BAF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8F755-BFB3-4355-9273-1A24BE21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87F76-D686-4854-B2AB-1EFB15C9B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67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1864-32AC-4792-BB30-3DF2D0A7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741778-3D76-43C2-A65D-35B72960B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BFEE9-7758-4B22-92B2-6DB5A494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7B51-E70F-47BB-9F3D-29E7FF63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61AA6-B66D-4029-9109-18F07F486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815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FE0E7D-0BB2-49DE-97F0-CF6AA2774D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93C323-1481-427F-A451-10677FCF0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9DA47-9B64-4D62-B202-D19F9A23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AE48C-B84E-4542-A98F-82074951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0F1D6-DCEB-42C6-B172-AA0367AD1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678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676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B635C-775B-46CE-8EBD-51811645F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2DEA9-E087-44DA-B63E-3F34335B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EBB2-1390-45F7-B64F-711119F8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D786E-F934-4E23-9AFC-56972982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808BC-A5E3-4E9A-B943-E5F7C063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91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401E-64F0-4E02-B372-49D7416DF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48835-0F3C-4551-85ED-AC69EE0BE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CE417-DDFC-4FA5-A99E-AABE8DC0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82F2D-CE55-464E-B5D1-6C8F7AAA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46FA8-71E4-4783-9387-891ECBBBA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25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B87EE-DE0E-44CD-BCE8-BAAEF6FB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40DC5-1C7A-4526-AAEC-F536167A7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F2F1B-EFD1-4D1A-991E-7A7965785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3FF24-03CD-4ED8-A879-6252EA870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85B2-A4F7-4F3F-A4B1-E9FEACCC8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29191-9B6B-451C-8C9F-9D56FAA2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26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DC800-1DE4-4A38-83A4-AB03E784A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DD135-991D-4778-B44B-87052B6C1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27C073-5474-440D-8C41-377C07198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F1E7E-CADC-455F-82C0-792386F16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F8F506-8C64-4EAA-863E-D20CA3B73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66300D-FC0F-4464-B393-2C81BD7F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88CA3D-987D-4A0B-BA5F-E0089DCD2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EF24A0-C4F6-4F7E-82E5-E83107267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40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65204-0095-4566-B13D-BB56D79D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ABEE46-0284-476C-8CA1-CF9B4851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D4AA9-199D-4F53-8D5B-F7982EC3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59B95-A274-4368-AF80-C0C775F36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20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6D20EA-5E13-4233-A862-F5BCDADA8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ACD3B-55A8-4C8E-B3BF-B035F54F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D7E89-C5A3-4F0E-A0DF-23E72994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76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CE301-781A-491E-BC7D-396712D6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6260C-0179-4C9E-8FEB-9E28CA6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5DF00-1FBD-4741-82F2-B17279300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11A1E-B7C1-48E6-BBDA-ED09ED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13F2A-141F-4BC3-ADCB-B98453367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AB97D-6C4B-4F5E-91BF-05EEC6A5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764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AA09-D41B-4920-95E8-D1D180B0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5F7465-8095-4BBD-98F5-A8C089277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DCDA4-0869-445F-8C50-E55295A28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50437-F9DE-4D2B-9EDD-333335AE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025D9-FFB8-4886-ADFE-ECB2F881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8A34B-D728-429E-B2B0-A892B66B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35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309870-BF04-4CBB-9DCD-7749EE85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930B7-0358-4BB5-9306-C6BAB9565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17F3B-6798-4FE8-BAC3-EA7D24D4D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B2CF9-5F9E-4416-8109-BBF5E4CD10B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1C065-2D8E-4C89-A9DA-DEAB7E6BC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F508C-D2C4-4928-BF3A-C76E4790B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23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cnbranco@iseg.ulisboa.p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4F0B-0387-4105-BBC2-C12053F57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520" y="156604"/>
            <a:ext cx="11609294" cy="4392706"/>
          </a:xfrm>
        </p:spPr>
        <p:txBody>
          <a:bodyPr anchor="t">
            <a:normAutofit/>
          </a:bodyPr>
          <a:lstStyle/>
          <a:p>
            <a:br>
              <a:rPr lang="en-GB" sz="3600" dirty="0">
                <a:latin typeface="Arial Narrow" panose="020B0606020202030204" pitchFamily="34" charset="0"/>
              </a:rPr>
            </a:br>
            <a:br>
              <a:rPr lang="en-GB" sz="3600" dirty="0">
                <a:latin typeface="Arial Narrow" panose="020B0606020202030204" pitchFamily="34" charset="0"/>
              </a:rPr>
            </a:br>
            <a:r>
              <a:rPr lang="en-GB" sz="36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Globaliza</a:t>
            </a:r>
            <a:r>
              <a:rPr lang="pt-PT" sz="36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ção</a:t>
            </a:r>
            <a:r>
              <a:rPr lang="pt-PT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 e Expansão do Capitalismo II e III:</a:t>
            </a:r>
            <a:br>
              <a:rPr lang="pt-PT" sz="36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pt-PT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Concentração e Centralização, Neoliberalismo</a:t>
            </a:r>
            <a:br>
              <a:rPr lang="pt-PT" sz="36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pt-PT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Multinacionais, </a:t>
            </a:r>
            <a:r>
              <a:rPr lang="pt-PT" sz="36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NICs</a:t>
            </a:r>
            <a:r>
              <a:rPr lang="pt-PT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, </a:t>
            </a:r>
            <a:r>
              <a:rPr lang="pt-PT" sz="36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BRICs</a:t>
            </a:r>
            <a:br>
              <a:rPr lang="pt-PT" sz="3600" dirty="0">
                <a:latin typeface="Arial Narrow" panose="020B0606020202030204" pitchFamily="34" charset="0"/>
              </a:rPr>
            </a:br>
            <a:br>
              <a:rPr lang="pt-PT" sz="3600" dirty="0">
                <a:latin typeface="Arial Narrow" panose="020B0606020202030204" pitchFamily="34" charset="0"/>
              </a:rPr>
            </a:br>
            <a:r>
              <a:rPr lang="pt-PT" sz="2000" dirty="0">
                <a:latin typeface="Arial Narrow" panose="020B0606020202030204" pitchFamily="34" charset="0"/>
              </a:rPr>
              <a:t>Carlos Nuno Castel-Branco</a:t>
            </a:r>
            <a:br>
              <a:rPr lang="pt-PT" sz="2000" dirty="0">
                <a:latin typeface="Arial Narrow" panose="020B0606020202030204" pitchFamily="34" charset="0"/>
              </a:rPr>
            </a:br>
            <a:r>
              <a:rPr lang="pt-PT" sz="2000" dirty="0">
                <a:latin typeface="Arial Narrow" panose="020B0606020202030204" pitchFamily="34" charset="0"/>
                <a:hlinkClick r:id="rId2"/>
              </a:rPr>
              <a:t>cnbranco@iseg.ulisboa.pt</a:t>
            </a:r>
            <a:r>
              <a:rPr lang="pt-PT" sz="2000" dirty="0">
                <a:latin typeface="Arial Narrow" panose="020B0606020202030204" pitchFamily="34" charset="0"/>
              </a:rPr>
              <a:t> </a:t>
            </a:r>
            <a:endParaRPr lang="en-GB" sz="2000" dirty="0">
              <a:latin typeface="Arial Narrow" panose="020B0606020202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B07DA6-09E0-4421-A708-8FFFF0F4E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941" y="5186082"/>
            <a:ext cx="11609294" cy="1317812"/>
          </a:xfrm>
        </p:spPr>
        <p:txBody>
          <a:bodyPr>
            <a:normAutofit lnSpcReduction="10000"/>
          </a:bodyPr>
          <a:lstStyle/>
          <a:p>
            <a:r>
              <a:rPr lang="pt-PT" dirty="0">
                <a:latin typeface="Arial Narrow" panose="020B0606020202030204" pitchFamily="34" charset="0"/>
              </a:rPr>
              <a:t>Mestrado em Desenvolvimento e Cooperação Internacional</a:t>
            </a:r>
          </a:p>
          <a:p>
            <a:r>
              <a:rPr lang="pt-PT" dirty="0">
                <a:latin typeface="Arial Narrow" panose="020B0606020202030204" pitchFamily="34" charset="0"/>
              </a:rPr>
              <a:t>Globalização e Desenvolvimento</a:t>
            </a:r>
          </a:p>
          <a:p>
            <a:r>
              <a:rPr lang="pt-PT" dirty="0">
                <a:latin typeface="Arial Narrow" panose="020B0606020202030204" pitchFamily="34" charset="0"/>
              </a:rPr>
              <a:t>2019-2020</a:t>
            </a:r>
            <a:endParaRPr lang="en-GB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Image result for iseg">
            <a:extLst>
              <a:ext uri="{FF2B5EF4-FFF2-40B4-BE49-F238E27FC236}">
                <a16:creationId xmlns:a16="http://schemas.microsoft.com/office/drawing/2014/main" id="{A6D8A209-4650-4757-9BD1-D66274CBC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12" y="244571"/>
            <a:ext cx="1464602" cy="70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89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20387-6BB7-4AFC-A407-7C0638D3C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60256"/>
            <a:ext cx="11682714" cy="65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31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188537"/>
            <a:ext cx="11696218" cy="405352"/>
          </a:xfrm>
        </p:spPr>
        <p:txBody>
          <a:bodyPr>
            <a:normAutofit fontScale="90000"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406F50-3850-4B92-9CDE-C22C670AE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643" y="188537"/>
            <a:ext cx="11696218" cy="65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87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C049E-2B6C-418C-9B11-57431698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367645"/>
            <a:ext cx="11759183" cy="64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30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83028-4B00-40BD-A5C2-44514201A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188536"/>
            <a:ext cx="11745042" cy="64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91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8D2E4-A47A-484A-ADC6-0C7753213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300943"/>
            <a:ext cx="11696218" cy="63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63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7FE8-67B9-4F7A-A2F7-ABDD5D3A91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8280" y="-71280"/>
            <a:ext cx="10515240" cy="1325160"/>
          </a:xfrm>
        </p:spPr>
        <p:txBody>
          <a:bodyPr/>
          <a:lstStyle/>
          <a:p>
            <a:pPr lvl="0"/>
            <a:r>
              <a:rPr lang="en-US" sz="3600" b="1"/>
              <a:t>US: a case of unequal division of the results of labour?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7059F-2E51-45FF-A860-D4E7805B18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28BD6-2A0C-4FB6-AD5A-0418E7DF691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152000"/>
            <a:ext cx="11958120" cy="5705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F7946-92F8-433A-ACDE-61657F998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" y="136689"/>
            <a:ext cx="11816499" cy="65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5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2802B-87E4-4D9C-9D4D-2CDF7DA97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27262"/>
            <a:ext cx="11682714" cy="673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91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 neoliberalismo e a </a:t>
            </a:r>
            <a:r>
              <a:rPr lang="pt-PT" sz="28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BR" dirty="0">
                <a:latin typeface="Arial Narrow" panose="020B0606020202030204" pitchFamily="34" charset="0"/>
              </a:rPr>
              <a:t>Mas uma vez que os títulos de crédito não possuem valor [intrínseco], as flutuações no seu preço de mercado não coincidem (e isso acontece com frequência) com mudanças no capital real, mas podem afectar o capital real.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</a:pPr>
            <a:r>
              <a:rPr lang="pt-BR" dirty="0">
                <a:latin typeface="Arial Narrow" panose="020B0606020202030204" pitchFamily="34" charset="0"/>
              </a:rPr>
              <a:t>O termo “financeirização” é recente e tem as suas raízes no pensamento económico heterodoxo e na economia política marxista, sendo derivado da elaboração teórica sobre a formação do capital financeiro a partir da fusão do capitalismo industrial e bancário e do domínio deste último sobre o primeiro, e desenvolve-se a partir do argumento de Marx sobre o capital portador de juros e o papel da acumulação de capital fictício  e o seu carácter parasitário.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</a:pPr>
            <a:r>
              <a:rPr lang="pt-BR" dirty="0">
                <a:latin typeface="Arial Narrow" panose="020B0606020202030204" pitchFamily="34" charset="0"/>
              </a:rPr>
              <a:t>Financeirização é a acumulação intensiva e extensiva de capital fictício, isto é, o aumento do escopo e prevalência do capital financeiro utilizado para criar mais capital financeiro, independentemente de utilização produtiva desse capital, e sem consideração pelas consequências desse processo fictício de acumulação na economia real.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467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 neoliberalismo e a </a:t>
            </a:r>
            <a:r>
              <a:rPr lang="pt-PT" sz="28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BR" dirty="0">
                <a:latin typeface="Arial Narrow" panose="020B0606020202030204" pitchFamily="34" charset="0"/>
              </a:rPr>
              <a:t>Portanto, financeirização não é a mera presença de operações fianceiras, independentemente de quão intensivas e extensivas possam ser, 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BR" dirty="0">
                <a:latin typeface="Arial Narrow" panose="020B0606020202030204" pitchFamily="34" charset="0"/>
              </a:rPr>
              <a:t>… mas é a incorporação destas em novas operações financeiras – por exemplo, a venda e revenda de pacotes de portfólios de empréstimos e dívidas variadas – que provocam a expansão extensiva e intensiva do domínio do capital fictício sobre as finanças e a economia.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BR" dirty="0">
                <a:latin typeface="Arial Narrow" panose="020B0606020202030204" pitchFamily="34" charset="0"/>
              </a:rPr>
              <a:t>Sob condições de financeirização, o capital fictício exerce controlo não apenas sobre o excedente, mas também sobre a propriedade e controlo corporativos</a:t>
            </a:r>
          </a:p>
        </p:txBody>
      </p:sp>
    </p:spTree>
    <p:extLst>
      <p:ext uri="{BB962C8B-B14F-4D97-AF65-F5344CB8AC3E}">
        <p14:creationId xmlns:p14="http://schemas.microsoft.com/office/powerpoint/2010/main" val="1663230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Estrutura da apresentação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O que </a:t>
            </a:r>
            <a:r>
              <a:rPr lang="pt-PT" dirty="0">
                <a:latin typeface="Arial Narrow" panose="020B0606020202030204" pitchFamily="34" charset="0"/>
              </a:rPr>
              <a:t>é concentração e centralização internacional de capital, de onde vem o processo quais são as suas implicações?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Os </a:t>
            </a:r>
            <a:r>
              <a:rPr lang="pt-PT" dirty="0" err="1">
                <a:latin typeface="Arial Narrow" panose="020B0606020202030204" pitchFamily="34" charset="0"/>
              </a:rPr>
              <a:t>NICs</a:t>
            </a:r>
            <a:r>
              <a:rPr lang="pt-PT" dirty="0">
                <a:latin typeface="Arial Narrow" panose="020B0606020202030204" pitchFamily="34" charset="0"/>
              </a:rPr>
              <a:t> e o debate sobre o “fim do terceiro Mundo”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O neoliberalismo e a </a:t>
            </a:r>
            <a:r>
              <a:rPr lang="pt-PT" dirty="0" err="1">
                <a:latin typeface="Arial Narrow" panose="020B0606020202030204" pitchFamily="34" charset="0"/>
              </a:rPr>
              <a:t>financeirização</a:t>
            </a:r>
            <a:endParaRPr lang="pt-PT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Os </a:t>
            </a:r>
            <a:r>
              <a:rPr lang="pt-PT" dirty="0" err="1">
                <a:latin typeface="Arial Narrow" panose="020B0606020202030204" pitchFamily="34" charset="0"/>
              </a:rPr>
              <a:t>BRICs</a:t>
            </a:r>
            <a:r>
              <a:rPr lang="pt-PT" dirty="0">
                <a:latin typeface="Arial Narrow" panose="020B0606020202030204" pitchFamily="34" charset="0"/>
              </a:rPr>
              <a:t> como resposta “nacionalista” a tensões locais e globais do neoliberalismo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A questão da dívida soberana</a:t>
            </a:r>
          </a:p>
        </p:txBody>
      </p:sp>
    </p:spTree>
    <p:extLst>
      <p:ext uri="{BB962C8B-B14F-4D97-AF65-F5344CB8AC3E}">
        <p14:creationId xmlns:p14="http://schemas.microsoft.com/office/powerpoint/2010/main" val="2067660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 neoliberalismo e a </a:t>
            </a:r>
            <a:r>
              <a:rPr lang="pt-PT" sz="28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BR" dirty="0">
                <a:latin typeface="Arial Narrow" panose="020B0606020202030204" pitchFamily="34" charset="0"/>
              </a:rPr>
              <a:t>A expansão intensiva e extensiva do domínio do capital fictício pode provocar a contracção do investimento e da acumulação reais, concentrando e centralizando capital em forma improdutiva e reduzindo emprego e bem-estar.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BR" dirty="0">
                <a:latin typeface="Arial Narrow" panose="020B0606020202030204" pitchFamily="34" charset="0"/>
              </a:rPr>
              <a:t>Esta dinâmica pode ser desestabilizante e insustentável, particularmente se a acumulação fictícia de capital for substancialmente mais rápida que a acumulação real, pois isto tende a provocar bolhas especulativas que são seguidas por colapsos económicos e financeiros, faz divergir, substancialmente, acumulação real e fictícia, e impede que os retornos potenciais das aplicações de capital se concretizem.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656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 neoliberalismo e a </a:t>
            </a:r>
            <a:r>
              <a:rPr lang="pt-PT" sz="28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</a:pPr>
            <a:r>
              <a:rPr lang="pt-BR" dirty="0">
                <a:latin typeface="Arial Narrow" panose="020B0606020202030204" pitchFamily="34" charset="0"/>
              </a:rPr>
              <a:t>Uma amálgama de desenvolvimentos dentro do sistema financeiro e na forma dominante como este sistema interage com o resto da economia e com o Estado. 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</a:pPr>
            <a:r>
              <a:rPr lang="pt-BR" dirty="0">
                <a:latin typeface="Arial Narrow" panose="020B0606020202030204" pitchFamily="34" charset="0"/>
              </a:rPr>
              <a:t>O ponto central a reter é que a expansão do capital privado, no contexto do neoliberalismo, tem sido particularmente associada com e guiada pela expansão das finanças em particular. 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</a:pPr>
            <a:r>
              <a:rPr lang="pt-BR" dirty="0">
                <a:latin typeface="Arial Narrow" panose="020B0606020202030204" pitchFamily="34" charset="0"/>
              </a:rPr>
              <a:t>Concentrando-se na acumulação de capital fictício, independente da acumulação de capacidade produtiva e de produção dos meios de subsistência dos trabalhadores, a financeirização estruturou e subordinou a expansão das relações e organização capitalista da economia, o desenvolvimento da base produtiva e comercial e a natureza das políticas económicas e sociais aos interesses da especulação financeira.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47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 neoliberalismo e a </a:t>
            </a:r>
            <a:r>
              <a:rPr lang="pt-PT" sz="28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BR" dirty="0">
                <a:latin typeface="Arial Narrow" panose="020B0606020202030204" pitchFamily="34" charset="0"/>
              </a:rPr>
              <a:t>“O sistema bancário foi criado em iniquidade e nasceu em pecado. Por isso os banqueiros possuem e controlam a Terra [toda a riqueza]. Tirem-lhes isso [a Terra], mas deixem-lhes o poder de criar dinheiro, e, com o movimento simples e subtil de uma caneta e uma assinatura, eles vão criar depósitos suficientes para comprarem a Terra de novo. No entanto, tirem-lhes o poder de criar dinheiro e todas as grandes fortunas, como a minha, irão desaparecer, e devem desaparecer, porque esse seria um mundo mais feliz e melhor para viver. Mas se desejam continuar a ser escravos de banqueiros e a pagar o preço da vossa escravidão, deixem-nos continuar a criar dinheiro.” (Sir Josiah Stamp,  citado em Fine, 2013:59)</a:t>
            </a:r>
          </a:p>
        </p:txBody>
      </p:sp>
    </p:spTree>
    <p:extLst>
      <p:ext uri="{BB962C8B-B14F-4D97-AF65-F5344CB8AC3E}">
        <p14:creationId xmlns:p14="http://schemas.microsoft.com/office/powerpoint/2010/main" val="1656565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Os </a:t>
            </a:r>
            <a:r>
              <a:rPr lang="pt-PT" sz="28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BRICs</a:t>
            </a:r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 como resposta nacionalista à neoliberalização global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Quem são os </a:t>
            </a:r>
            <a:r>
              <a:rPr lang="pt-PT" dirty="0" err="1">
                <a:latin typeface="Arial Narrow" panose="020B0606020202030204" pitchFamily="34" charset="0"/>
              </a:rPr>
              <a:t>BRICs</a:t>
            </a:r>
            <a:r>
              <a:rPr lang="pt-PT" dirty="0">
                <a:latin typeface="Arial Narrow" panose="020B0606020202030204" pitchFamily="34" charset="0"/>
              </a:rPr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O ressurgimento do debate sobre os </a:t>
            </a:r>
            <a:r>
              <a:rPr lang="pt-PT" dirty="0" err="1">
                <a:latin typeface="Arial Narrow" panose="020B0606020202030204" pitchFamily="34" charset="0"/>
              </a:rPr>
              <a:t>NICs</a:t>
            </a:r>
            <a:r>
              <a:rPr lang="pt-PT" dirty="0">
                <a:latin typeface="Arial Narrow" panose="020B0606020202030204" pitchFamily="34" charset="0"/>
              </a:rPr>
              <a:t> e a sua origem – política industrial e as alternativas ao neoliberalismo numa </a:t>
            </a:r>
            <a:r>
              <a:rPr lang="pt-PT" dirty="0" err="1">
                <a:latin typeface="Arial Narrow" panose="020B0606020202030204" pitchFamily="34" charset="0"/>
              </a:rPr>
              <a:t>óptica</a:t>
            </a:r>
            <a:r>
              <a:rPr lang="pt-PT" dirty="0">
                <a:latin typeface="Arial Narrow" panose="020B0606020202030204" pitchFamily="34" charset="0"/>
              </a:rPr>
              <a:t> nacionalista de construção capitalista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Diferentes </a:t>
            </a:r>
            <a:r>
              <a:rPr lang="pt-PT" dirty="0" err="1">
                <a:latin typeface="Arial Narrow" panose="020B0606020202030204" pitchFamily="34" charset="0"/>
              </a:rPr>
              <a:t>BRICs</a:t>
            </a:r>
            <a:endParaRPr lang="pt-PT" dirty="0">
              <a:latin typeface="Arial Narrow" panose="020B0606020202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Grande capital </a:t>
            </a:r>
            <a:r>
              <a:rPr lang="pt-PT" b="1" dirty="0">
                <a:latin typeface="Arial Narrow" panose="020B0606020202030204" pitchFamily="34" charset="0"/>
              </a:rPr>
              <a:t>com</a:t>
            </a:r>
            <a:r>
              <a:rPr lang="pt-PT" dirty="0">
                <a:latin typeface="Arial Narrow" panose="020B0606020202030204" pitchFamily="34" charset="0"/>
              </a:rPr>
              <a:t> “estado social”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Grande capital </a:t>
            </a:r>
            <a:r>
              <a:rPr lang="pt-PT" b="1" dirty="0">
                <a:latin typeface="Arial Narrow" panose="020B0606020202030204" pitchFamily="34" charset="0"/>
              </a:rPr>
              <a:t>sem</a:t>
            </a:r>
            <a:r>
              <a:rPr lang="pt-PT" dirty="0">
                <a:latin typeface="Arial Narrow" panose="020B0606020202030204" pitchFamily="34" charset="0"/>
              </a:rPr>
              <a:t> “estado social”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Tensões para o “estado social” e a reciclagem dos </a:t>
            </a:r>
            <a:r>
              <a:rPr lang="pt-PT" dirty="0" err="1">
                <a:latin typeface="Arial Narrow" panose="020B0606020202030204" pitchFamily="34" charset="0"/>
              </a:rPr>
              <a:t>BRICs</a:t>
            </a: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63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Dívida “soberana” ou a conversão do Estado na “esponja” do capital financeiro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Dívida como “direito” – resposta ao FMI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Dívida como mecanismo de </a:t>
            </a:r>
            <a:r>
              <a:rPr lang="pt-PT" dirty="0" err="1">
                <a:latin typeface="Arial Narrow" panose="020B0606020202030204" pitchFamily="34" charset="0"/>
              </a:rPr>
              <a:t>financeirização</a:t>
            </a:r>
            <a:endParaRPr lang="pt-PT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Dívida e internacionalização do grande capital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O estado como “esponja” do capital financeiro?</a:t>
            </a:r>
          </a:p>
        </p:txBody>
      </p:sp>
    </p:spTree>
    <p:extLst>
      <p:ext uri="{BB962C8B-B14F-4D97-AF65-F5344CB8AC3E}">
        <p14:creationId xmlns:p14="http://schemas.microsoft.com/office/powerpoint/2010/main" val="391675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Social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Costs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of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Financialization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– GLOBAL 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408CECD-992A-4BE2-84D4-2A376F3FD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43" y="1308847"/>
            <a:ext cx="11784639" cy="49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63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Social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Costs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of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Financialization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– UK 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A0C00E8-75CB-468F-A09D-024995351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243106"/>
            <a:ext cx="11664043" cy="518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35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556024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Social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Costs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of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Financialization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- GREECE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2E8011-726D-4F0C-82B9-46BDFA5F9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43" y="908424"/>
            <a:ext cx="11826475" cy="576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0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2F47-136E-4999-8A66-EECF352A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77" y="143436"/>
            <a:ext cx="11655707" cy="806824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Social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Costs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of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Financialization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– Mozambique </a:t>
            </a:r>
            <a:endParaRPr lang="pt-PT" sz="2800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4A0A563-8999-4C26-9251-636D3E26C9A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9878" y="1422523"/>
          <a:ext cx="11655707" cy="49902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5536">
                  <a:extLst>
                    <a:ext uri="{9D8B030D-6E8A-4147-A177-3AD203B41FA5}">
                      <a16:colId xmlns:a16="http://schemas.microsoft.com/office/drawing/2014/main" val="3489241469"/>
                    </a:ext>
                  </a:extLst>
                </a:gridCol>
                <a:gridCol w="971474">
                  <a:extLst>
                    <a:ext uri="{9D8B030D-6E8A-4147-A177-3AD203B41FA5}">
                      <a16:colId xmlns:a16="http://schemas.microsoft.com/office/drawing/2014/main" val="2447063039"/>
                    </a:ext>
                  </a:extLst>
                </a:gridCol>
                <a:gridCol w="970499">
                  <a:extLst>
                    <a:ext uri="{9D8B030D-6E8A-4147-A177-3AD203B41FA5}">
                      <a16:colId xmlns:a16="http://schemas.microsoft.com/office/drawing/2014/main" val="2319984415"/>
                    </a:ext>
                  </a:extLst>
                </a:gridCol>
                <a:gridCol w="786940">
                  <a:extLst>
                    <a:ext uri="{9D8B030D-6E8A-4147-A177-3AD203B41FA5}">
                      <a16:colId xmlns:a16="http://schemas.microsoft.com/office/drawing/2014/main" val="587288657"/>
                    </a:ext>
                  </a:extLst>
                </a:gridCol>
                <a:gridCol w="1310484">
                  <a:extLst>
                    <a:ext uri="{9D8B030D-6E8A-4147-A177-3AD203B41FA5}">
                      <a16:colId xmlns:a16="http://schemas.microsoft.com/office/drawing/2014/main" val="3152094431"/>
                    </a:ext>
                  </a:extLst>
                </a:gridCol>
                <a:gridCol w="1070975">
                  <a:extLst>
                    <a:ext uri="{9D8B030D-6E8A-4147-A177-3AD203B41FA5}">
                      <a16:colId xmlns:a16="http://schemas.microsoft.com/office/drawing/2014/main" val="1506967372"/>
                    </a:ext>
                  </a:extLst>
                </a:gridCol>
                <a:gridCol w="764088">
                  <a:extLst>
                    <a:ext uri="{9D8B030D-6E8A-4147-A177-3AD203B41FA5}">
                      <a16:colId xmlns:a16="http://schemas.microsoft.com/office/drawing/2014/main" val="798063734"/>
                    </a:ext>
                  </a:extLst>
                </a:gridCol>
                <a:gridCol w="895611">
                  <a:extLst>
                    <a:ext uri="{9D8B030D-6E8A-4147-A177-3AD203B41FA5}">
                      <a16:colId xmlns:a16="http://schemas.microsoft.com/office/drawing/2014/main" val="585630568"/>
                    </a:ext>
                  </a:extLst>
                </a:gridCol>
                <a:gridCol w="1111265">
                  <a:extLst>
                    <a:ext uri="{9D8B030D-6E8A-4147-A177-3AD203B41FA5}">
                      <a16:colId xmlns:a16="http://schemas.microsoft.com/office/drawing/2014/main" val="1433517632"/>
                    </a:ext>
                  </a:extLst>
                </a:gridCol>
                <a:gridCol w="1247361">
                  <a:extLst>
                    <a:ext uri="{9D8B030D-6E8A-4147-A177-3AD203B41FA5}">
                      <a16:colId xmlns:a16="http://schemas.microsoft.com/office/drawing/2014/main" val="2447694843"/>
                    </a:ext>
                  </a:extLst>
                </a:gridCol>
                <a:gridCol w="971474">
                  <a:extLst>
                    <a:ext uri="{9D8B030D-6E8A-4147-A177-3AD203B41FA5}">
                      <a16:colId xmlns:a16="http://schemas.microsoft.com/office/drawing/2014/main" val="786079751"/>
                    </a:ext>
                  </a:extLst>
                </a:gridCol>
              </a:tblGrid>
              <a:tr h="126880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Variação do stock da dívida pública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Variação do PIB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Variação da dívida comercial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A dívida comercial por tipo de despesa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(peso na dívida comercial total)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92141"/>
                  </a:ext>
                </a:extLst>
              </a:tr>
              <a:tr h="12256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Interna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Externa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Variação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Peso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2006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Peso 2015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 err="1">
                          <a:effectLst/>
                          <a:latin typeface="Arial Narrow" panose="020B0606020202030204" pitchFamily="34" charset="0"/>
                        </a:rPr>
                        <a:t>Infra-estruturas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Garantias à dívida privada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Serviço da dívida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extLst>
                  <a:ext uri="{0D108BD9-81ED-4DB2-BD59-A6C34878D82A}">
                    <a16:rowId xmlns:a16="http://schemas.microsoft.com/office/drawing/2014/main" val="1128662043"/>
                  </a:ext>
                </a:extLst>
              </a:tr>
              <a:tr h="1607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Variação acumulada no período 2006-2015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900%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223%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264%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97%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1.300%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8%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49%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31%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39%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30%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extLst>
                  <a:ext uri="{0D108BD9-81ED-4DB2-BD59-A6C34878D82A}">
                    <a16:rowId xmlns:a16="http://schemas.microsoft.com/office/drawing/2014/main" val="3589387585"/>
                  </a:ext>
                </a:extLst>
              </a:tr>
              <a:tr h="888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Média anual de variação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26%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13%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15%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7%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37%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16" marR="68016" marT="0" marB="0"/>
                </a:tc>
                <a:extLst>
                  <a:ext uri="{0D108BD9-81ED-4DB2-BD59-A6C34878D82A}">
                    <a16:rowId xmlns:a16="http://schemas.microsoft.com/office/drawing/2014/main" val="1745810950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5DCF23-2707-4CF8-90D0-6ECA2825A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9286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2F47-136E-4999-8A66-EECF352A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77" y="233603"/>
            <a:ext cx="11655707" cy="849898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Social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Costs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of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pt-PT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Financialization</a:t>
            </a:r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 – Mozambique </a:t>
            </a:r>
            <a:endParaRPr lang="pt-PT" sz="2800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3656F02-567C-48F6-8C4F-EC6DFF5D94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8148" y="859459"/>
          <a:ext cx="11655704" cy="59669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171">
                  <a:extLst>
                    <a:ext uri="{9D8B030D-6E8A-4147-A177-3AD203B41FA5}">
                      <a16:colId xmlns:a16="http://schemas.microsoft.com/office/drawing/2014/main" val="3350686941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639187603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815586703"/>
                    </a:ext>
                  </a:extLst>
                </a:gridCol>
                <a:gridCol w="1294336">
                  <a:extLst>
                    <a:ext uri="{9D8B030D-6E8A-4147-A177-3AD203B41FA5}">
                      <a16:colId xmlns:a16="http://schemas.microsoft.com/office/drawing/2014/main" val="1893519409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788225845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831676536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085636632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887081505"/>
                    </a:ext>
                  </a:extLst>
                </a:gridCol>
                <a:gridCol w="1295171">
                  <a:extLst>
                    <a:ext uri="{9D8B030D-6E8A-4147-A177-3AD203B41FA5}">
                      <a16:colId xmlns:a16="http://schemas.microsoft.com/office/drawing/2014/main" val="1275462015"/>
                    </a:ext>
                  </a:extLst>
                </a:gridCol>
              </a:tblGrid>
              <a:tr h="64121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Sector produtivo (a)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Comércio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Consumo particular de bens duráveis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Títulos do Governo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68930"/>
                  </a:ext>
                </a:extLst>
              </a:tr>
              <a:tr h="164875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Peso no portefólio total (em 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Taxa de variação do peso no portefólio total (%)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Peso no portefólio total (em %)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Taxa de variação do peso no portefólio total (%)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Peso no portefólio total (em 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Taxa de variação do peso no portefólio total (%)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Peso no portefólio total (em 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Taxa de variação do peso no portefólio total (%)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8269402"/>
                  </a:ext>
                </a:extLst>
              </a:tr>
              <a:tr h="306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2010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41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17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4449326"/>
                  </a:ext>
                </a:extLst>
              </a:tr>
              <a:tr h="306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2011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38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-7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18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6755585"/>
                  </a:ext>
                </a:extLst>
              </a:tr>
              <a:tr h="306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2012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37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-3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-19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22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8101005"/>
                  </a:ext>
                </a:extLst>
              </a:tr>
              <a:tr h="306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2013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-3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-8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29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8335792"/>
                  </a:ext>
                </a:extLst>
              </a:tr>
              <a:tr h="159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2014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-8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32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045031"/>
                  </a:ext>
                </a:extLst>
              </a:tr>
              <a:tr h="159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0511007"/>
                  </a:ext>
                </a:extLst>
              </a:tr>
              <a:tr h="159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4028465"/>
                  </a:ext>
                </a:extLst>
              </a:tr>
              <a:tr h="641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Média do período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36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  <a:endParaRPr lang="en-GB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2325402"/>
                  </a:ext>
                </a:extLst>
              </a:tr>
              <a:tr h="641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dirty="0">
                          <a:effectLst/>
                          <a:latin typeface="Arial Narrow" panose="020B0606020202030204" pitchFamily="34" charset="0"/>
                        </a:rPr>
                        <a:t>Acumulado no período</a:t>
                      </a:r>
                      <a:endParaRPr lang="en-GB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-20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-31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29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pt-PT" sz="2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GB" sz="2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184640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6F919-1CB6-4840-891C-3A77F966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783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 que é a concentração e centralização internacional do capital?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021977"/>
            <a:ext cx="11703424" cy="553122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BR" dirty="0">
                <a:latin typeface="Arial Narrow" panose="020B0606020202030204" pitchFamily="34" charset="0"/>
              </a:rPr>
              <a:t>Concentração (escala de capitalistas individuais), centralização (redução do número de empresas independentes) como tendências dominantes, contrabalançadas pela inovação, competição e crise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Concentração e centralização do capital internacional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Colonialismo e o </a:t>
            </a:r>
            <a:r>
              <a:rPr lang="pt-PT" dirty="0" err="1">
                <a:latin typeface="Arial Narrow" panose="020B0606020202030204" pitchFamily="34" charset="0"/>
              </a:rPr>
              <a:t>proteccionismo</a:t>
            </a:r>
            <a:r>
              <a:rPr lang="pt-PT" dirty="0">
                <a:latin typeface="Arial Narrow" panose="020B0606020202030204" pitchFamily="34" charset="0"/>
              </a:rPr>
              <a:t> em larga escala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Pós-colonialismo e neocolonialismo – os “programas de desenvolvimento”: controlo do capital e dos recursos estratégicos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Multinacionais e cadeias de produto e valor: a organização internacional do sistema económico de acumulação e capital e a valorização da desigualdade no desenvolvimento do capitalismo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Paradoxo: Maior integração e maior desigualdade de </a:t>
            </a:r>
            <a:r>
              <a:rPr lang="pt-PT" dirty="0" err="1">
                <a:latin typeface="Arial Narrow" panose="020B0606020202030204" pitchFamily="34" charset="0"/>
              </a:rPr>
              <a:t>trajectórias</a:t>
            </a: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876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7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Os </a:t>
            </a:r>
            <a:r>
              <a:rPr lang="pt-PT" sz="28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NICs</a:t>
            </a:r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 e o debate sobre o “fim do terceiro mundo"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Desigualdade do capitalismo e conceitos de dependência, subdesenvolvimento e mal desenvolvimento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Um problema de estruturas produtivas? </a:t>
            </a:r>
            <a:r>
              <a:rPr lang="pt-PT" dirty="0" err="1">
                <a:latin typeface="Arial Narrow" panose="020B0606020202030204" pitchFamily="34" charset="0"/>
              </a:rPr>
              <a:t>Prebisch</a:t>
            </a:r>
            <a:r>
              <a:rPr lang="pt-PT" dirty="0">
                <a:latin typeface="Arial Narrow" panose="020B0606020202030204" pitchFamily="34" charset="0"/>
              </a:rPr>
              <a:t>-Singer e a questão da industrialização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Teorias de dependência: desenvolvimento do centro à custa da periferia; corte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Desigualdade do capitalismo como parte de um sistema global de acumulação de capital e a questão da revolução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A emergência dos </a:t>
            </a:r>
            <a:r>
              <a:rPr lang="pt-PT" dirty="0" err="1">
                <a:latin typeface="Arial Narrow" panose="020B0606020202030204" pitchFamily="34" charset="0"/>
              </a:rPr>
              <a:t>NICs</a:t>
            </a:r>
            <a:r>
              <a:rPr lang="pt-PT" dirty="0">
                <a:latin typeface="Arial Narrow" panose="020B0606020202030204" pitchFamily="34" charset="0"/>
              </a:rPr>
              <a:t> (</a:t>
            </a:r>
            <a:r>
              <a:rPr lang="pt-PT" dirty="0" err="1">
                <a:latin typeface="Arial Narrow" panose="020B0606020202030204" pitchFamily="34" charset="0"/>
              </a:rPr>
              <a:t>Newly</a:t>
            </a:r>
            <a:r>
              <a:rPr lang="pt-PT" dirty="0">
                <a:latin typeface="Arial Narrow" panose="020B0606020202030204" pitchFamily="34" charset="0"/>
              </a:rPr>
              <a:t> </a:t>
            </a:r>
            <a:r>
              <a:rPr lang="pt-PT" dirty="0" err="1">
                <a:latin typeface="Arial Narrow" panose="020B0606020202030204" pitchFamily="34" charset="0"/>
              </a:rPr>
              <a:t>Industrialized</a:t>
            </a:r>
            <a:r>
              <a:rPr lang="pt-PT" dirty="0">
                <a:latin typeface="Arial Narrow" panose="020B0606020202030204" pitchFamily="34" charset="0"/>
              </a:rPr>
              <a:t> Countries) e o debate sobre “o fim do terceiro mundo” – “prova” de que é possível sair do subdesenvolvimento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A importância geopolítica dos </a:t>
            </a:r>
            <a:r>
              <a:rPr lang="pt-PT" dirty="0" err="1">
                <a:latin typeface="Arial Narrow" panose="020B0606020202030204" pitchFamily="34" charset="0"/>
              </a:rPr>
              <a:t>NICs</a:t>
            </a: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2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Os </a:t>
            </a:r>
            <a:r>
              <a:rPr lang="pt-PT" sz="28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NICs</a:t>
            </a:r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 e o debate sobre o “fim do terceiro mundo"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O que produziu os </a:t>
            </a:r>
            <a:r>
              <a:rPr lang="pt-PT" dirty="0" err="1">
                <a:latin typeface="Arial Narrow" panose="020B0606020202030204" pitchFamily="34" charset="0"/>
              </a:rPr>
              <a:t>NICs</a:t>
            </a:r>
            <a:r>
              <a:rPr lang="pt-PT" dirty="0">
                <a:latin typeface="Arial Narrow" panose="020B0606020202030204" pitchFamily="34" charset="0"/>
              </a:rPr>
              <a:t>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Os primeiros </a:t>
            </a:r>
            <a:r>
              <a:rPr lang="pt-PT" dirty="0" err="1">
                <a:latin typeface="Arial Narrow" panose="020B0606020202030204" pitchFamily="34" charset="0"/>
              </a:rPr>
              <a:t>NICs</a:t>
            </a:r>
            <a:endParaRPr lang="pt-PT" dirty="0">
              <a:latin typeface="Arial Narrow" panose="020B0606020202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O debate sobre o que os “produziu”, ou de que “equação” são eles o resultado, tornou-se central ideologicamente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A possibilidade de o capitalismo dar respostas ao “terceiro mundo”? Alternativas ao capitalismo? “Nem as há, nem são necessárias”?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Que tipo de capitalismo? Serão as </a:t>
            </a:r>
            <a:r>
              <a:rPr lang="pt-PT" dirty="0" err="1">
                <a:latin typeface="Arial Narrow" panose="020B0606020202030204" pitchFamily="34" charset="0"/>
              </a:rPr>
              <a:t>trajectórias</a:t>
            </a:r>
            <a:r>
              <a:rPr lang="pt-PT" dirty="0">
                <a:latin typeface="Arial Narrow" panose="020B0606020202030204" pitchFamily="34" charset="0"/>
              </a:rPr>
              <a:t> neoliberais não só possíveis como necessárias: convergência via liberalização e especialização? A “desigualdade” como reflexo das vantagens comparativas, como vantagem comparativa e como caminho para a convergência.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“O fim da História”?</a:t>
            </a:r>
          </a:p>
        </p:txBody>
      </p:sp>
    </p:spTree>
    <p:extLst>
      <p:ext uri="{BB962C8B-B14F-4D97-AF65-F5344CB8AC3E}">
        <p14:creationId xmlns:p14="http://schemas.microsoft.com/office/powerpoint/2010/main" val="2494973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 neoliberalismo e a </a:t>
            </a:r>
            <a:r>
              <a:rPr lang="pt-PT" sz="28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936171"/>
            <a:ext cx="11703424" cy="56170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O que é o neoliberalismo?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A conversão do pensamento filosófico liberal e do pensamento económico </a:t>
            </a:r>
            <a:r>
              <a:rPr lang="pt-PT" dirty="0" err="1">
                <a:latin typeface="Arial Narrow" panose="020B0606020202030204" pitchFamily="34" charset="0"/>
              </a:rPr>
              <a:t>neo-clássico</a:t>
            </a:r>
            <a:r>
              <a:rPr lang="pt-PT" dirty="0">
                <a:latin typeface="Arial Narrow" panose="020B0606020202030204" pitchFamily="34" charset="0"/>
              </a:rPr>
              <a:t> em filosofia e programa político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Enfoque no poder do capital: mercados livres, propriedade privada, sem regras ou restrições, com enfoque no aumento contínuo da taxa de lucro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O papel do Estado neoliberal e os paradoxos do neoliberalismo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“Os fundamentais”: contratos, direitos de propriedade, estabilidade, segurança (do capital), impostos baixos e controlo da despesa pública (para garantir baixa inflação e promover o indivíduo)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 err="1">
                <a:latin typeface="Arial Narrow" panose="020B0606020202030204" pitchFamily="34" charset="0"/>
              </a:rPr>
              <a:t>Correcção</a:t>
            </a:r>
            <a:r>
              <a:rPr lang="pt-PT" dirty="0">
                <a:latin typeface="Arial Narrow" panose="020B0606020202030204" pitchFamily="34" charset="0"/>
              </a:rPr>
              <a:t> do mercado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Imposição social do programa neoliberal/austeridade/repressão</a:t>
            </a:r>
          </a:p>
        </p:txBody>
      </p:sp>
    </p:spTree>
    <p:extLst>
      <p:ext uri="{BB962C8B-B14F-4D97-AF65-F5344CB8AC3E}">
        <p14:creationId xmlns:p14="http://schemas.microsoft.com/office/powerpoint/2010/main" val="533556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 neoliberalismo e a </a:t>
            </a:r>
            <a:r>
              <a:rPr lang="pt-PT" sz="28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936171"/>
            <a:ext cx="11703424" cy="56170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A emergência do neoliberalismo como programa político dominante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Nas economia capitalistas avançadas: aumentar a taxa de lucro, combate às classes trabalhadoras e seus custos sociais, desregulação, privatização, securitização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Nas economias subdesenvolvidas: equilibrar, privatizar, liberalizar e endividar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Na reestruturação das economias socialistas em crise: mudança de regime com uma versão neoliberal do que é o capitalismo (neoliberal e monetarista)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r>
              <a:rPr lang="pt-PT" dirty="0">
                <a:latin typeface="Arial Narrow" panose="020B0606020202030204" pitchFamily="34" charset="0"/>
              </a:rPr>
              <a:t>Todo o poder ao capital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339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 neoliberalismo e a </a:t>
            </a:r>
            <a:r>
              <a:rPr lang="pt-PT" sz="28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7DE0E9-CDDA-4698-A676-4A265F66A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6529" y="1129553"/>
                <a:ext cx="11703424" cy="5423647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Clr>
                    <a:srgbClr val="C00000"/>
                  </a:buClr>
                  <a:buSzPct val="110000"/>
                </a:pPr>
                <a:r>
                  <a:rPr lang="pt-BR" dirty="0">
                    <a:latin typeface="Arial Narrow" panose="020B0606020202030204" pitchFamily="34" charset="0"/>
                  </a:rPr>
                  <a:t>Capital Financeiro – “capital” como meios/actividades/capacidades usadas para gerar mecadorias e realizar lucros, com emprego de força de trabalho assalariada. “Capital financeiro” como meios/actividades/capacidades financeiras usados como capital.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Clr>
                    <a:srgbClr val="C00000"/>
                  </a:buClr>
                  <a:buSzPct val="110000"/>
                </a:pP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pt-P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…→</m:t>
                    </m:r>
                  </m:oMath>
                </a14:m>
                <a:endParaRPr lang="pt-BR" dirty="0">
                  <a:latin typeface="Arial Narrow" panose="020B060602020203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Clr>
                    <a:srgbClr val="C00000"/>
                  </a:buClr>
                  <a:buSzPct val="110000"/>
                </a:pPr>
                <a:r>
                  <a:rPr lang="pt-BR" dirty="0">
                    <a:latin typeface="Arial Narrow" panose="020B0606020202030204" pitchFamily="34" charset="0"/>
                  </a:rPr>
                  <a:t>Capital Fictício – usado como contraponto de “capital real”. Capital investido em títulos de crédito (acções, obrigações), o qual dá aos possuidores o direito de se apropriarem regularmente de uma parte dos lucros na forma de dividendos ou de juros.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Clr>
                    <a:srgbClr val="C00000"/>
                  </a:buClr>
                  <a:buSzPct val="110000"/>
                </a:pPr>
                <a:r>
                  <a:rPr lang="pt-BR" dirty="0">
                    <a:latin typeface="Arial Narrow" panose="020B0606020202030204" pitchFamily="34" charset="0"/>
                  </a:rPr>
                  <a:t>Sendo o papel contrapartida do capital real, o capital fictício tem um movimento especial externo ao capital existente. Como uma mercadoria específica, ele é comprado e vendido num mercado especial — por exemplo, a bolsa de valores — e adquire um preço.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Clr>
                    <a:srgbClr val="C00000"/>
                  </a:buClr>
                  <a:buSzPct val="110000"/>
                </a:pPr>
                <a:endParaRPr lang="pt-PT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7DE0E9-CDDA-4698-A676-4A265F66A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6529" y="1129553"/>
                <a:ext cx="11703424" cy="5423647"/>
              </a:xfrm>
              <a:blipFill>
                <a:blip r:embed="rId2"/>
                <a:stretch>
                  <a:fillRect l="-1094" t="-2135" r="-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748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6"/>
            <a:ext cx="11703424" cy="1002979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 neoliberalismo e a </a:t>
            </a:r>
            <a:r>
              <a:rPr lang="pt-PT" sz="28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 – “atropelando” o circuito do capital industrial, quando o dinheiro fica a principal “mercadoria”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8EA8DF-9836-4B49-9AB3-A03FBCA21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814" y="1487714"/>
            <a:ext cx="9813737" cy="504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53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1858</Words>
  <Application>Microsoft Office PowerPoint</Application>
  <PresentationFormat>Widescreen</PresentationFormat>
  <Paragraphs>225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Cambria Math</vt:lpstr>
      <vt:lpstr>Office Theme</vt:lpstr>
      <vt:lpstr>  Globalização e Expansão do Capitalismo II e III: Concentração e Centralização, Neoliberalismo Multinacionais, NICs, BRICs  Carlos Nuno Castel-Branco cnbranco@iseg.ulisboa.pt </vt:lpstr>
      <vt:lpstr>Estrutura da apresentação</vt:lpstr>
      <vt:lpstr>O que é a concentração e centralização internacional do capital?</vt:lpstr>
      <vt:lpstr>Os NICs e o debate sobre o “fim do terceiro mundo"</vt:lpstr>
      <vt:lpstr>Os NICs e o debate sobre o “fim do terceiro mundo"</vt:lpstr>
      <vt:lpstr>O neoliberalismo e a financeirização</vt:lpstr>
      <vt:lpstr>O neoliberalismo e a financeirização</vt:lpstr>
      <vt:lpstr>O neoliberalismo e a financeirização</vt:lpstr>
      <vt:lpstr>O neoliberalismo e a financeirização – “atropelando” o circuito do capital industrial, quando o dinheiro fica a principal “mercadoria”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US: a case of unequal division of the results of labour?</vt:lpstr>
      <vt:lpstr>PowerPoint Presentation</vt:lpstr>
      <vt:lpstr>PowerPoint Presentation</vt:lpstr>
      <vt:lpstr>O neoliberalismo e a financeirização</vt:lpstr>
      <vt:lpstr>O neoliberalismo e a financeirização</vt:lpstr>
      <vt:lpstr>O neoliberalismo e a financeirização</vt:lpstr>
      <vt:lpstr>O neoliberalismo e a financeirização</vt:lpstr>
      <vt:lpstr>O neoliberalismo e a financeirização</vt:lpstr>
      <vt:lpstr>Os BRICs como resposta nacionalista à neoliberalização global</vt:lpstr>
      <vt:lpstr>Dívida “soberana” ou a conversão do Estado na “esponja” do capital financeiro</vt:lpstr>
      <vt:lpstr>Social Costs of Financialization – GLOBAL </vt:lpstr>
      <vt:lpstr>Social Costs of Financialization – UK </vt:lpstr>
      <vt:lpstr>Social Costs of Financialization - GREECE</vt:lpstr>
      <vt:lpstr>Social Costs of Financialization – Mozambique </vt:lpstr>
      <vt:lpstr>Social Costs of Financialization – Mozambique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Globalização e Expansão do Capitalismo I: Génesis do Capitalismo Industrial e Internacionalização do Capital  Carlos Nuno Castel-Branco cnbranco@iseg.ulisboa.pt</dc:title>
  <dc:creator>Carlos Castel-Branco</dc:creator>
  <cp:lastModifiedBy>Carlos Castel-Branco</cp:lastModifiedBy>
  <cp:revision>24</cp:revision>
  <cp:lastPrinted>2019-04-10T17:17:40Z</cp:lastPrinted>
  <dcterms:created xsi:type="dcterms:W3CDTF">2019-03-27T07:04:28Z</dcterms:created>
  <dcterms:modified xsi:type="dcterms:W3CDTF">2020-04-29T04:33:52Z</dcterms:modified>
</cp:coreProperties>
</file>